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5481E-8CF8-41E9-B140-BF55995B125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59A0A-FC6B-4CF3-899C-2AEAE275F39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74D34-521F-4786-BCC1-CF89AD743431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5C185-70A7-4887-AC01-41D7D673E0BF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Anyone know in the classroom? Ideas?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5C185-70A7-4887-AC01-41D7D673E0BF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By definition...</a:t>
            </a:r>
          </a:p>
          <a:p>
            <a:r>
              <a:rPr lang="en-CA" dirty="0" smtClean="0"/>
              <a:t>Break it down to key terms</a:t>
            </a:r>
          </a:p>
          <a:p>
            <a:r>
              <a:rPr lang="en-CA" dirty="0" smtClean="0"/>
              <a:t>Build skills for the job of living and solves problems that </a:t>
            </a:r>
            <a:r>
              <a:rPr lang="en-CA" dirty="0" err="1" smtClean="0"/>
              <a:t>intererfere</a:t>
            </a:r>
            <a:r>
              <a:rPr lang="en-CA" dirty="0" smtClean="0"/>
              <a:t> with activities or occupations that are important</a:t>
            </a:r>
            <a:r>
              <a:rPr lang="en-CA" baseline="0" dirty="0" smtClean="0"/>
              <a:t> to them.</a:t>
            </a:r>
          </a:p>
          <a:p>
            <a:r>
              <a:rPr lang="en-CA" baseline="0" dirty="0" smtClean="0"/>
              <a:t>Develop or maintain abilities</a:t>
            </a:r>
          </a:p>
          <a:p>
            <a:r>
              <a:rPr lang="en-CA" baseline="0" dirty="0" smtClean="0"/>
              <a:t>Goal is independence</a:t>
            </a:r>
          </a:p>
          <a:p>
            <a:r>
              <a:rPr lang="en-CA" baseline="0" dirty="0" smtClean="0"/>
              <a:t>Allied Health Professional – Regulatory body to maintain practice standards, protect the public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5C185-70A7-4887-AC01-41D7D673E0BF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Self Care, Productivity</a:t>
            </a:r>
            <a:r>
              <a:rPr lang="en-CA" baseline="0" dirty="0" smtClean="0"/>
              <a:t> and Leisure – theory breaks down occupations into 3 main categories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5C185-70A7-4887-AC01-41D7D673E0BF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Theory</a:t>
            </a:r>
          </a:p>
          <a:p>
            <a:r>
              <a:rPr lang="en-CA" dirty="0" smtClean="0"/>
              <a:t>3 components: Yellow</a:t>
            </a:r>
            <a:r>
              <a:rPr lang="en-CA" baseline="0" dirty="0" smtClean="0"/>
              <a:t> is Person, Blue is Occupation, Green in Environment</a:t>
            </a:r>
          </a:p>
          <a:p>
            <a:r>
              <a:rPr lang="en-CA" baseline="0" dirty="0" smtClean="0"/>
              <a:t>Keeping all components in mind during general practice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5C185-70A7-4887-AC01-41D7D673E0BF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Broad</a:t>
            </a:r>
            <a:r>
              <a:rPr lang="en-CA" baseline="0" dirty="0" smtClean="0"/>
              <a:t> spectrum.</a:t>
            </a:r>
            <a:endParaRPr lang="en-CA" dirty="0" smtClean="0"/>
          </a:p>
          <a:p>
            <a:r>
              <a:rPr lang="en-CA" dirty="0" smtClean="0"/>
              <a:t>Physical &amp; Mental health areas</a:t>
            </a:r>
          </a:p>
          <a:p>
            <a:r>
              <a:rPr lang="en-CA" dirty="0" smtClean="0"/>
              <a:t>All of these jobs of an O.T. Involve detailed assessment and treatment sessions, using specific tools to assess or evaluate very specific skills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5C185-70A7-4887-AC01-41D7D673E0BF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Examples of role in each setting – hospital versus community practice</a:t>
            </a:r>
          </a:p>
          <a:p>
            <a:r>
              <a:rPr lang="en-CA" dirty="0" smtClean="0"/>
              <a:t>Independent</a:t>
            </a:r>
            <a:r>
              <a:rPr lang="en-CA" baseline="0" dirty="0" smtClean="0"/>
              <a:t> practitioner with own practice</a:t>
            </a:r>
          </a:p>
          <a:p>
            <a:r>
              <a:rPr lang="en-CA" baseline="0" dirty="0" smtClean="0"/>
              <a:t>Community work – Physical versus mental health (ACT Team, in Patient psychiatry)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5C185-70A7-4887-AC01-41D7D673E0BF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Some schools have discipline</a:t>
            </a:r>
            <a:r>
              <a:rPr lang="en-CA" baseline="0" dirty="0" smtClean="0"/>
              <a:t> specific pre-requisites for undergraduate degree to be accepted to Master’s level program</a:t>
            </a:r>
          </a:p>
          <a:p>
            <a:r>
              <a:rPr lang="en-CA" baseline="0" dirty="0" smtClean="0"/>
              <a:t>Professional Organizations – OSOT, CAOT. Can be beneficial due to small size of allied health professionals.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5C185-70A7-4887-AC01-41D7D673E0BF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Bilingualism*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5C185-70A7-4887-AC01-41D7D673E0BF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225F13D-AAB5-47B9-A740-40DF5490DA19}" type="datetimeFigureOut">
              <a:rPr lang="en-CA" smtClean="0"/>
              <a:pPr/>
              <a:t>22/11/2013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025BE5A-A6A1-48AA-99D0-2228A8DD119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tworks.ca/" TargetMode="External"/><Relationship Id="rId2" Type="http://schemas.openxmlformats.org/officeDocument/2006/relationships/hyperlink" Target="http://www.caot.c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sot.c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Occupational Therapy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Patricia Creighton </a:t>
            </a:r>
            <a:r>
              <a:rPr lang="en-CA" sz="2100" dirty="0" smtClean="0"/>
              <a:t>H.B.K., MSc O.T.</a:t>
            </a:r>
          </a:p>
          <a:p>
            <a:r>
              <a:rPr lang="en-CA" dirty="0" smtClean="0"/>
              <a:t>O.T. Reg. (Ont.)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Canadian Association of Occupational Therapists. (2007). </a:t>
            </a:r>
            <a:r>
              <a:rPr lang="en-CA" i="1" dirty="0" smtClean="0"/>
              <a:t>Profile of occupational  therapy practice in Canada</a:t>
            </a:r>
            <a:r>
              <a:rPr lang="en-CA" dirty="0" smtClean="0"/>
              <a:t>. Ottawa, ON: CAOT. </a:t>
            </a:r>
          </a:p>
          <a:p>
            <a:r>
              <a:rPr lang="en-CA" dirty="0" smtClean="0"/>
              <a:t>Townsend, E.A. &amp; </a:t>
            </a:r>
            <a:r>
              <a:rPr lang="en-CA" dirty="0" err="1" smtClean="0"/>
              <a:t>Polatajko</a:t>
            </a:r>
            <a:r>
              <a:rPr lang="en-CA" dirty="0" smtClean="0"/>
              <a:t>, H. J. (2007). </a:t>
            </a:r>
            <a:r>
              <a:rPr lang="en-CA" i="1" dirty="0" smtClean="0"/>
              <a:t>Enabling occupation II: Advancing an    occupational therapy vision for health, well-being &amp; justice through occupation</a:t>
            </a:r>
            <a:r>
              <a:rPr lang="en-CA" dirty="0" smtClean="0"/>
              <a:t>. Ottawa, ON: CAOT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O.T.?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Occupational therapy is the </a:t>
            </a:r>
            <a:r>
              <a:rPr lang="en-CA" b="1" dirty="0" smtClean="0"/>
              <a:t>art and science </a:t>
            </a:r>
            <a:r>
              <a:rPr lang="en-CA" dirty="0" smtClean="0"/>
              <a:t>of </a:t>
            </a:r>
            <a:r>
              <a:rPr lang="en-CA" b="1" dirty="0" smtClean="0"/>
              <a:t>enabling</a:t>
            </a:r>
            <a:r>
              <a:rPr lang="en-CA" dirty="0" smtClean="0"/>
              <a:t> engagement in everyday living, through </a:t>
            </a:r>
            <a:r>
              <a:rPr lang="en-CA" b="1" dirty="0" smtClean="0"/>
              <a:t>occupation</a:t>
            </a:r>
            <a:r>
              <a:rPr lang="en-CA" dirty="0" smtClean="0"/>
              <a:t>; of enabling people to perform the occupations that foster health and well-being; and of enabling a just and inclusive society so that all people may participate to their potential in the daily occupations of life (Townsend&amp; </a:t>
            </a:r>
            <a:r>
              <a:rPr lang="en-CA" dirty="0" err="1" smtClean="0"/>
              <a:t>Polatajko</a:t>
            </a:r>
            <a:r>
              <a:rPr lang="en-CA" dirty="0" smtClean="0"/>
              <a:t>, 2007, p. 372).</a:t>
            </a:r>
          </a:p>
          <a:p>
            <a:r>
              <a:rPr lang="en-CA" dirty="0" smtClean="0"/>
              <a:t>Allied Health Professional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Definitions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Occupation refers to everything that people do during the course of everyday life.</a:t>
            </a:r>
          </a:p>
          <a:p>
            <a:r>
              <a:rPr lang="en-CA" dirty="0" smtClean="0"/>
              <a:t>Self Care, Productivity &amp; Leisure</a:t>
            </a:r>
          </a:p>
          <a:p>
            <a:r>
              <a:rPr lang="en-CA" dirty="0" smtClean="0"/>
              <a:t>Occupations describe who we are.</a:t>
            </a:r>
          </a:p>
          <a:p>
            <a:r>
              <a:rPr lang="en-CA" dirty="0" smtClean="0"/>
              <a:t>Can be: roles, tasks, activities</a:t>
            </a:r>
          </a:p>
          <a:p>
            <a:r>
              <a:rPr lang="en-CA" dirty="0" smtClean="0"/>
              <a:t>Goal of an O.T. is to assist in enabling a person to perform such tasks, despite illness, injury or disease process, facilitate independence.</a:t>
            </a:r>
          </a:p>
          <a:p>
            <a:r>
              <a:rPr lang="en-CA" dirty="0" smtClean="0"/>
              <a:t>This can be achieved through teaching, coaching, prescribing equipment, educating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Canadian Model of Occupational Performance &amp; Engagement</a:t>
            </a:r>
            <a:endParaRPr lang="en-CA" dirty="0"/>
          </a:p>
        </p:txBody>
      </p:sp>
      <p:pic>
        <p:nvPicPr>
          <p:cNvPr id="4" name="Content Placeholder 3" descr="cmop-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38406" y="1600200"/>
            <a:ext cx="7502138" cy="44958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For example: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Prescribe equipment or assistive technology to enable a young man live independently after sustaining a SCI</a:t>
            </a:r>
          </a:p>
          <a:p>
            <a:r>
              <a:rPr lang="en-CA" dirty="0" smtClean="0"/>
              <a:t>Teach people who have had an elective THA or hip fracture to dress independently within hip movement precautions</a:t>
            </a:r>
          </a:p>
          <a:p>
            <a:r>
              <a:rPr lang="en-CA" dirty="0" smtClean="0"/>
              <a:t>Consult in schools to assist children overcome fine motor, gross motor difficulties or prescribe sensory management strategies.</a:t>
            </a:r>
          </a:p>
          <a:p>
            <a:r>
              <a:rPr lang="en-CA" dirty="0" smtClean="0"/>
              <a:t>Recommend home modifications to allow an older couple live in their home.</a:t>
            </a:r>
          </a:p>
          <a:p>
            <a:r>
              <a:rPr lang="en-CA" dirty="0" smtClean="0"/>
              <a:t>Teach relaxation strategies or coping skills </a:t>
            </a:r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Where do O.T.s work?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Settings can include hospitals, schools, community health centres workplaces, a client’s home (community practice)</a:t>
            </a:r>
          </a:p>
          <a:p>
            <a:r>
              <a:rPr lang="en-CA" dirty="0" smtClean="0"/>
              <a:t>In each setting, O.T. has a different role, practice can look different with same guiding principles.</a:t>
            </a:r>
          </a:p>
          <a:p>
            <a:r>
              <a:rPr lang="en-CA" dirty="0" smtClean="0"/>
              <a:t>Multi-Disciplinary Team **</a:t>
            </a:r>
          </a:p>
          <a:p>
            <a:r>
              <a:rPr lang="en-CA" dirty="0" smtClean="0"/>
              <a:t>Physical or Mental Health focus</a:t>
            </a:r>
          </a:p>
          <a:p>
            <a:r>
              <a:rPr lang="en-CA" dirty="0" smtClean="0"/>
              <a:t>Can be an employee, independent practitioner, consultant</a:t>
            </a:r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Educational Requirements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2010 Master’s level entry</a:t>
            </a:r>
          </a:p>
          <a:p>
            <a:r>
              <a:rPr lang="en-CA" dirty="0" smtClean="0"/>
              <a:t>Undergraduate degree with post graduate master’s program – length can vary according to specific school program</a:t>
            </a:r>
          </a:p>
          <a:p>
            <a:r>
              <a:rPr lang="en-CA" dirty="0" smtClean="0"/>
              <a:t>Part of education is 1000 hours of supervised fieldwork experience – Placements</a:t>
            </a:r>
          </a:p>
          <a:p>
            <a:r>
              <a:rPr lang="en-CA" dirty="0" smtClean="0"/>
              <a:t>After graduation - CAOT Certification Exam</a:t>
            </a:r>
          </a:p>
          <a:p>
            <a:r>
              <a:rPr lang="en-CA" dirty="0" smtClean="0"/>
              <a:t>Registration with Provincial Regulatory body (COTO) Professional Organizations</a:t>
            </a:r>
            <a:endParaRPr lang="en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O.T. Programs in Canada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University of BC, Vancouver</a:t>
            </a:r>
          </a:p>
          <a:p>
            <a:r>
              <a:rPr lang="en-CA" dirty="0" smtClean="0"/>
              <a:t>University of Alberta, Edmonton</a:t>
            </a:r>
          </a:p>
          <a:p>
            <a:r>
              <a:rPr lang="en-CA" dirty="0" smtClean="0"/>
              <a:t>University of Manitoba, Winnipeg</a:t>
            </a:r>
          </a:p>
          <a:p>
            <a:r>
              <a:rPr lang="en-CA" dirty="0" smtClean="0"/>
              <a:t>University of Western Ontario, London</a:t>
            </a:r>
          </a:p>
          <a:p>
            <a:r>
              <a:rPr lang="en-CA" dirty="0" smtClean="0"/>
              <a:t>McMaster University</a:t>
            </a:r>
          </a:p>
          <a:p>
            <a:r>
              <a:rPr lang="en-CA" dirty="0" smtClean="0"/>
              <a:t>University of Toronto</a:t>
            </a:r>
          </a:p>
          <a:p>
            <a:r>
              <a:rPr lang="en-CA" dirty="0" smtClean="0"/>
              <a:t>University of Ottawa</a:t>
            </a:r>
          </a:p>
          <a:p>
            <a:r>
              <a:rPr lang="en-CA" dirty="0" smtClean="0"/>
              <a:t>Queens University, Kingston</a:t>
            </a:r>
          </a:p>
          <a:p>
            <a:r>
              <a:rPr lang="en-CA" dirty="0" smtClean="0"/>
              <a:t>McGill University, Montreal</a:t>
            </a:r>
          </a:p>
          <a:p>
            <a:r>
              <a:rPr lang="en-CA" dirty="0" smtClean="0"/>
              <a:t>Laval University, Quebec City</a:t>
            </a:r>
          </a:p>
          <a:p>
            <a:r>
              <a:rPr lang="en-CA" dirty="0" smtClean="0"/>
              <a:t>Dalhousie University, Halifax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Want more info?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www.caot.ca</a:t>
            </a:r>
            <a:endParaRPr lang="en-CA" dirty="0" smtClean="0"/>
          </a:p>
          <a:p>
            <a:r>
              <a:rPr lang="en-CA" dirty="0" smtClean="0">
                <a:hlinkClick r:id="rId3"/>
              </a:rPr>
              <a:t>www.otworks.ca</a:t>
            </a:r>
            <a:endParaRPr lang="en-CA" dirty="0" smtClean="0"/>
          </a:p>
          <a:p>
            <a:r>
              <a:rPr lang="en-CA" dirty="0" smtClean="0">
                <a:hlinkClick r:id="rId4"/>
              </a:rPr>
              <a:t>www.osot.ca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pcreighton@kdh.on.ca</a:t>
            </a:r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105</TotalTime>
  <Words>635</Words>
  <Application>Microsoft Office PowerPoint</Application>
  <PresentationFormat>On-screen Show (4:3)</PresentationFormat>
  <Paragraphs>81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Occupational Therapy</vt:lpstr>
      <vt:lpstr>What is O.T.?</vt:lpstr>
      <vt:lpstr>Definitions</vt:lpstr>
      <vt:lpstr>Canadian Model of Occupational Performance &amp; Engagement</vt:lpstr>
      <vt:lpstr>For example:</vt:lpstr>
      <vt:lpstr>Where do O.T.s work?</vt:lpstr>
      <vt:lpstr>Educational Requirements</vt:lpstr>
      <vt:lpstr>O.T. Programs in Canada</vt:lpstr>
      <vt:lpstr>Want more info?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Occupational Therapy</dc:title>
  <dc:creator>CommuniCare OT</dc:creator>
  <cp:lastModifiedBy>ICT</cp:lastModifiedBy>
  <cp:revision>11</cp:revision>
  <dcterms:created xsi:type="dcterms:W3CDTF">2011-12-12T21:26:27Z</dcterms:created>
  <dcterms:modified xsi:type="dcterms:W3CDTF">2013-11-22T16:15:16Z</dcterms:modified>
</cp:coreProperties>
</file>